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7" r:id="rId1"/>
  </p:sldMasterIdLst>
  <p:notesMasterIdLst>
    <p:notesMasterId r:id="rId13"/>
  </p:notesMasterIdLst>
  <p:sldIdLst>
    <p:sldId id="256" r:id="rId2"/>
    <p:sldId id="257" r:id="rId3"/>
    <p:sldId id="258" r:id="rId4"/>
    <p:sldId id="259" r:id="rId5"/>
    <p:sldId id="263" r:id="rId6"/>
    <p:sldId id="264" r:id="rId7"/>
    <p:sldId id="260" r:id="rId8"/>
    <p:sldId id="268" r:id="rId9"/>
    <p:sldId id="261" r:id="rId10"/>
    <p:sldId id="262"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94643"/>
  </p:normalViewPr>
  <p:slideViewPr>
    <p:cSldViewPr snapToGrid="0">
      <p:cViewPr varScale="1">
        <p:scale>
          <a:sx n="93" d="100"/>
          <a:sy n="93" d="100"/>
        </p:scale>
        <p:origin x="216" y="6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eg>
</file>

<file path=ppt/media/image3.jpeg>
</file>

<file path=ppt/media/image4.jpeg>
</file>

<file path=ppt/media/image5.png>
</file>

<file path=ppt/media/image6.pn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C0A99B-997A-CA40-9D06-7E64E9C77396}" type="datetimeFigureOut">
              <a:rPr lang="en-US" smtClean="0"/>
              <a:t>12/14/22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82B4AC-7F11-4B43-A1B5-A9973A9F7B8A}" type="slidenum">
              <a:rPr lang="en-US" smtClean="0"/>
              <a:t>‹#›</a:t>
            </a:fld>
            <a:endParaRPr lang="en-US"/>
          </a:p>
        </p:txBody>
      </p:sp>
    </p:spTree>
    <p:extLst>
      <p:ext uri="{BB962C8B-B14F-4D97-AF65-F5344CB8AC3E}">
        <p14:creationId xmlns:p14="http://schemas.microsoft.com/office/powerpoint/2010/main" val="2682421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82B4AC-7F11-4B43-A1B5-A9973A9F7B8A}" type="slidenum">
              <a:rPr lang="en-US" smtClean="0"/>
              <a:t>2</a:t>
            </a:fld>
            <a:endParaRPr lang="en-US"/>
          </a:p>
        </p:txBody>
      </p:sp>
    </p:spTree>
    <p:extLst>
      <p:ext uri="{BB962C8B-B14F-4D97-AF65-F5344CB8AC3E}">
        <p14:creationId xmlns:p14="http://schemas.microsoft.com/office/powerpoint/2010/main" val="3359498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82B4AC-7F11-4B43-A1B5-A9973A9F7B8A}" type="slidenum">
              <a:rPr lang="en-US" smtClean="0"/>
              <a:t>3</a:t>
            </a:fld>
            <a:endParaRPr lang="en-US"/>
          </a:p>
        </p:txBody>
      </p:sp>
    </p:spTree>
    <p:extLst>
      <p:ext uri="{BB962C8B-B14F-4D97-AF65-F5344CB8AC3E}">
        <p14:creationId xmlns:p14="http://schemas.microsoft.com/office/powerpoint/2010/main" val="41169278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82B4AC-7F11-4B43-A1B5-A9973A9F7B8A}" type="slidenum">
              <a:rPr lang="en-US" smtClean="0"/>
              <a:t>11</a:t>
            </a:fld>
            <a:endParaRPr lang="en-US"/>
          </a:p>
        </p:txBody>
      </p:sp>
    </p:spTree>
    <p:extLst>
      <p:ext uri="{BB962C8B-B14F-4D97-AF65-F5344CB8AC3E}">
        <p14:creationId xmlns:p14="http://schemas.microsoft.com/office/powerpoint/2010/main" val="29564173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12/14/22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87504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12/14/22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297643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12/14/22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13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12/14/22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527724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12/14/22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5438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12/14/22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0987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12/14/22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38626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12/14/22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9810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12/14/22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26525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12/14/22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027479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12/14/22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75073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12/14/22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0364729"/>
      </p:ext>
    </p:extLst>
  </p:cSld>
  <p:clrMap bg1="lt1" tx1="dk1" bg2="lt2" tx2="dk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6" r:id="rId6"/>
    <p:sldLayoutId id="2147483821" r:id="rId7"/>
    <p:sldLayoutId id="2147483822" r:id="rId8"/>
    <p:sldLayoutId id="2147483823" r:id="rId9"/>
    <p:sldLayoutId id="2147483825" r:id="rId10"/>
    <p:sldLayoutId id="2147483824" r:id="rId11"/>
  </p:sldLayoutIdLst>
  <p:hf sldNum="0" hdr="0" ftr="0" dt="0"/>
  <p:txStyles>
    <p:titleStyle>
      <a:lvl1pPr algn="l" defTabSz="914400" rtl="0" eaLnBrk="1" latinLnBrk="0" hangingPunct="1">
        <a:lnSpc>
          <a:spcPct val="90000"/>
        </a:lnSpc>
        <a:spcBef>
          <a:spcPct val="0"/>
        </a:spcBef>
        <a:buNone/>
        <a:defRPr sz="47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journalistsresource.org/studies/environment/pollution-environment/clean-air-act-may-made-americans-productive-richer"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hyperlink" Target="https://pxhere.com/en/photo/67974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citizentruth.org/reversing-downward-trend-us-air-pollution-creeps-back-u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05ED88-A507-8DF9-1674-D7699E851B7D}"/>
              </a:ext>
            </a:extLst>
          </p:cNvPr>
          <p:cNvSpPr>
            <a:spLocks noGrp="1"/>
          </p:cNvSpPr>
          <p:nvPr>
            <p:ph type="ctrTitle"/>
          </p:nvPr>
        </p:nvSpPr>
        <p:spPr>
          <a:xfrm>
            <a:off x="648929" y="639097"/>
            <a:ext cx="6253317" cy="3686015"/>
          </a:xfrm>
        </p:spPr>
        <p:txBody>
          <a:bodyPr>
            <a:normAutofit/>
          </a:bodyPr>
          <a:lstStyle/>
          <a:p>
            <a:r>
              <a:rPr lang="en-US" sz="6200" dirty="0"/>
              <a:t>Final Project- Based on Global Air Pollution dataset</a:t>
            </a:r>
          </a:p>
        </p:txBody>
      </p:sp>
      <p:sp>
        <p:nvSpPr>
          <p:cNvPr id="3" name="Subtitle 2">
            <a:extLst>
              <a:ext uri="{FF2B5EF4-FFF2-40B4-BE49-F238E27FC236}">
                <a16:creationId xmlns:a16="http://schemas.microsoft.com/office/drawing/2014/main" id="{7EDF2563-BCF0-62DA-B788-F39E7215B8CE}"/>
              </a:ext>
            </a:extLst>
          </p:cNvPr>
          <p:cNvSpPr>
            <a:spLocks noGrp="1"/>
          </p:cNvSpPr>
          <p:nvPr>
            <p:ph type="subTitle" idx="1"/>
          </p:nvPr>
        </p:nvSpPr>
        <p:spPr>
          <a:xfrm>
            <a:off x="699139" y="4672739"/>
            <a:ext cx="6269347" cy="1021498"/>
          </a:xfrm>
        </p:spPr>
        <p:txBody>
          <a:bodyPr>
            <a:normAutofit/>
          </a:bodyPr>
          <a:lstStyle/>
          <a:p>
            <a:pPr>
              <a:lnSpc>
                <a:spcPct val="100000"/>
              </a:lnSpc>
            </a:pPr>
            <a:r>
              <a:rPr lang="en-US" sz="1100">
                <a:solidFill>
                  <a:schemeClr val="tx1">
                    <a:lumMod val="85000"/>
                    <a:lumOff val="15000"/>
                  </a:schemeClr>
                </a:solidFill>
              </a:rPr>
              <a:t>Submitted to:Prof. Tom Breur</a:t>
            </a:r>
          </a:p>
          <a:p>
            <a:pPr>
              <a:lnSpc>
                <a:spcPct val="100000"/>
              </a:lnSpc>
            </a:pPr>
            <a:r>
              <a:rPr lang="en-US" sz="1100">
                <a:solidFill>
                  <a:schemeClr val="tx1">
                    <a:lumMod val="85000"/>
                    <a:lumOff val="15000"/>
                  </a:schemeClr>
                </a:solidFill>
              </a:rPr>
              <a:t>Submitted by: Vartika Joshi</a:t>
            </a:r>
          </a:p>
          <a:p>
            <a:pPr>
              <a:lnSpc>
                <a:spcPct val="100000"/>
              </a:lnSpc>
            </a:pPr>
            <a:r>
              <a:rPr lang="en-US" sz="1100">
                <a:solidFill>
                  <a:schemeClr val="tx1">
                    <a:lumMod val="85000"/>
                    <a:lumOff val="15000"/>
                  </a:schemeClr>
                </a:solidFill>
              </a:rPr>
              <a:t>NUID: 002760320</a:t>
            </a:r>
          </a:p>
        </p:txBody>
      </p:sp>
      <p:cxnSp>
        <p:nvCxnSpPr>
          <p:cNvPr id="18" name="Straight Connector 17">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2BED474-E199-7FB7-8FC8-39B2B4536A9F}"/>
              </a:ext>
            </a:extLst>
          </p:cNvPr>
          <p:cNvPicPr>
            <a:picLocks noChangeAspect="1"/>
          </p:cNvPicPr>
          <p:nvPr/>
        </p:nvPicPr>
        <p:blipFill>
          <a:blip r:embed="rId2">
            <a:extLst>
              <a:ext uri="{837473B0-CC2E-450A-ABE3-18F120FF3D39}">
                <a1611:picAttrSrcUrl xmlns:a1611="http://schemas.microsoft.com/office/drawing/2016/11/main" r:id="rId3"/>
              </a:ext>
            </a:extLst>
          </a:blip>
          <a:srcRect l="27470" r="27470"/>
          <a:stretch/>
        </p:blipFill>
        <p:spPr>
          <a:xfrm>
            <a:off x="7556686" y="1"/>
            <a:ext cx="4635315" cy="6857999"/>
          </a:xfrm>
          <a:prstGeom prst="rect">
            <a:avLst/>
          </a:prstGeom>
        </p:spPr>
      </p:pic>
    </p:spTree>
    <p:extLst>
      <p:ext uri="{BB962C8B-B14F-4D97-AF65-F5344CB8AC3E}">
        <p14:creationId xmlns:p14="http://schemas.microsoft.com/office/powerpoint/2010/main" val="1584480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7CC2492-D244-7792-3697-6583F30F88E3}"/>
              </a:ext>
            </a:extLst>
          </p:cNvPr>
          <p:cNvSpPr>
            <a:spLocks noGrp="1"/>
          </p:cNvSpPr>
          <p:nvPr>
            <p:ph type="title"/>
          </p:nvPr>
        </p:nvSpPr>
        <p:spPr>
          <a:xfrm>
            <a:off x="1097280" y="286603"/>
            <a:ext cx="10058400" cy="1450757"/>
          </a:xfrm>
        </p:spPr>
        <p:txBody>
          <a:bodyPr anchor="ctr">
            <a:normAutofit/>
          </a:bodyPr>
          <a:lstStyle/>
          <a:p>
            <a:r>
              <a:rPr lang="en-US" dirty="0">
                <a:solidFill>
                  <a:srgbClr val="FFFFFF"/>
                </a:solidFill>
              </a:rPr>
              <a:t>REFRENCES</a:t>
            </a:r>
          </a:p>
        </p:txBody>
      </p:sp>
      <p:sp>
        <p:nvSpPr>
          <p:cNvPr id="3" name="Content Placeholder 2">
            <a:extLst>
              <a:ext uri="{FF2B5EF4-FFF2-40B4-BE49-F238E27FC236}">
                <a16:creationId xmlns:a16="http://schemas.microsoft.com/office/drawing/2014/main" id="{E3E74497-DB81-784F-D4A0-087296FA9B37}"/>
              </a:ext>
            </a:extLst>
          </p:cNvPr>
          <p:cNvSpPr>
            <a:spLocks noGrp="1"/>
          </p:cNvSpPr>
          <p:nvPr>
            <p:ph idx="1"/>
          </p:nvPr>
        </p:nvSpPr>
        <p:spPr>
          <a:xfrm>
            <a:off x="1096963" y="2675694"/>
            <a:ext cx="10058400" cy="3193294"/>
          </a:xfrm>
        </p:spPr>
        <p:txBody>
          <a:bodyPr>
            <a:normAutofit/>
          </a:bodyPr>
          <a:lstStyle/>
          <a:p>
            <a:pPr marL="360045" marR="0" indent="-360045"/>
            <a:r>
              <a:rPr lang="en-US">
                <a:effectLst/>
                <a:latin typeface="Times New Roman" panose="02020603050405020304" pitchFamily="18" charset="0"/>
                <a:ea typeface="Times New Roman" panose="02020603050405020304" pitchFamily="18" charset="0"/>
              </a:rPr>
              <a:t>[1] World Health Organization. (n.d.). </a:t>
            </a:r>
            <a:r>
              <a:rPr lang="en-US" i="1">
                <a:effectLst/>
                <a:latin typeface="Times New Roman" panose="02020603050405020304" pitchFamily="18" charset="0"/>
                <a:ea typeface="Times New Roman" panose="02020603050405020304" pitchFamily="18" charset="0"/>
              </a:rPr>
              <a:t>World Health Organization (WHO)</a:t>
            </a:r>
            <a:r>
              <a:rPr lang="en-US">
                <a:effectLst/>
                <a:latin typeface="Times New Roman" panose="02020603050405020304" pitchFamily="18" charset="0"/>
                <a:ea typeface="Times New Roman" panose="02020603050405020304" pitchFamily="18" charset="0"/>
              </a:rPr>
              <a:t>. World Health Organization. Retrieved December 13, 2022, from https://</a:t>
            </a:r>
            <a:r>
              <a:rPr lang="en-US" err="1">
                <a:effectLst/>
                <a:latin typeface="Times New Roman" panose="02020603050405020304" pitchFamily="18" charset="0"/>
                <a:ea typeface="Times New Roman" panose="02020603050405020304" pitchFamily="18" charset="0"/>
              </a:rPr>
              <a:t>www.who.int</a:t>
            </a:r>
            <a:r>
              <a:rPr lang="en-US">
                <a:effectLst/>
                <a:latin typeface="Times New Roman" panose="02020603050405020304" pitchFamily="18" charset="0"/>
                <a:ea typeface="Times New Roman" panose="02020603050405020304" pitchFamily="18" charset="0"/>
              </a:rPr>
              <a:t>/health-topics/</a:t>
            </a:r>
            <a:r>
              <a:rPr lang="en-US" err="1">
                <a:effectLst/>
                <a:latin typeface="Times New Roman" panose="02020603050405020304" pitchFamily="18" charset="0"/>
                <a:ea typeface="Times New Roman" panose="02020603050405020304" pitchFamily="18" charset="0"/>
              </a:rPr>
              <a:t>air-pollution#tab</a:t>
            </a:r>
            <a:r>
              <a:rPr lang="en-US">
                <a:effectLst/>
                <a:latin typeface="Times New Roman" panose="02020603050405020304" pitchFamily="18" charset="0"/>
                <a:ea typeface="Times New Roman" panose="02020603050405020304" pitchFamily="18" charset="0"/>
              </a:rPr>
              <a:t>=tab_1</a:t>
            </a:r>
          </a:p>
          <a:p>
            <a:pPr marL="360045" marR="0" indent="-360045"/>
            <a:r>
              <a:rPr lang="en-US">
                <a:effectLst/>
                <a:latin typeface="Times New Roman" panose="02020603050405020304" pitchFamily="18" charset="0"/>
                <a:ea typeface="Times New Roman" panose="02020603050405020304" pitchFamily="18" charset="0"/>
              </a:rPr>
              <a:t>[2] </a:t>
            </a:r>
            <a:r>
              <a:rPr lang="en-US" i="1">
                <a:effectLst/>
                <a:latin typeface="Times New Roman" panose="02020603050405020304" pitchFamily="18" charset="0"/>
                <a:ea typeface="Times New Roman" panose="02020603050405020304" pitchFamily="18" charset="0"/>
              </a:rPr>
              <a:t>What is R?</a:t>
            </a:r>
            <a:r>
              <a:rPr lang="en-US">
                <a:effectLst/>
                <a:latin typeface="Times New Roman" panose="02020603050405020304" pitchFamily="18" charset="0"/>
                <a:ea typeface="Times New Roman" panose="02020603050405020304" pitchFamily="18" charset="0"/>
              </a:rPr>
              <a:t> R. (n.d.). Retrieved December 13, 2022, from https://</a:t>
            </a:r>
            <a:r>
              <a:rPr lang="en-US" err="1">
                <a:effectLst/>
                <a:latin typeface="Times New Roman" panose="02020603050405020304" pitchFamily="18" charset="0"/>
                <a:ea typeface="Times New Roman" panose="02020603050405020304" pitchFamily="18" charset="0"/>
              </a:rPr>
              <a:t>www.r-project.org</a:t>
            </a:r>
            <a:r>
              <a:rPr lang="en-US">
                <a:effectLst/>
                <a:latin typeface="Times New Roman" panose="02020603050405020304" pitchFamily="18" charset="0"/>
                <a:ea typeface="Times New Roman" panose="02020603050405020304" pitchFamily="18" charset="0"/>
              </a:rPr>
              <a:t>/</a:t>
            </a:r>
            <a:r>
              <a:rPr lang="en-US" err="1">
                <a:effectLst/>
                <a:latin typeface="Times New Roman" panose="02020603050405020304" pitchFamily="18" charset="0"/>
                <a:ea typeface="Times New Roman" panose="02020603050405020304" pitchFamily="18" charset="0"/>
              </a:rPr>
              <a:t>about.html</a:t>
            </a:r>
            <a:r>
              <a:rPr lang="en-US">
                <a:effectLst/>
                <a:latin typeface="Times New Roman" panose="02020603050405020304" pitchFamily="18" charset="0"/>
                <a:ea typeface="Times New Roman" panose="02020603050405020304" pitchFamily="18" charset="0"/>
              </a:rPr>
              <a:t> </a:t>
            </a:r>
          </a:p>
          <a:p>
            <a:pPr marL="360045" marR="0" indent="-360045"/>
            <a:r>
              <a:rPr lang="en-US">
                <a:effectLst/>
                <a:latin typeface="Times New Roman" panose="02020603050405020304" pitchFamily="18" charset="0"/>
                <a:ea typeface="Times New Roman" panose="02020603050405020304" pitchFamily="18" charset="0"/>
              </a:rPr>
              <a:t>[3] </a:t>
            </a:r>
            <a:r>
              <a:rPr lang="en-US" err="1">
                <a:effectLst/>
                <a:latin typeface="Times New Roman" panose="02020603050405020304" pitchFamily="18" charset="0"/>
                <a:ea typeface="Times New Roman" panose="02020603050405020304" pitchFamily="18" charset="0"/>
              </a:rPr>
              <a:t>Bluman</a:t>
            </a:r>
            <a:r>
              <a:rPr lang="en-US">
                <a:effectLst/>
                <a:latin typeface="Times New Roman" panose="02020603050405020304" pitchFamily="18" charset="0"/>
                <a:ea typeface="Times New Roman" panose="02020603050405020304" pitchFamily="18" charset="0"/>
              </a:rPr>
              <a:t>, A. G. (2018). </a:t>
            </a:r>
            <a:r>
              <a:rPr lang="en-US" i="1">
                <a:effectLst/>
                <a:latin typeface="Times New Roman" panose="02020603050405020304" pitchFamily="18" charset="0"/>
                <a:ea typeface="Times New Roman" panose="02020603050405020304" pitchFamily="18" charset="0"/>
              </a:rPr>
              <a:t>Elementary statistics: A step by step approach</a:t>
            </a:r>
            <a:r>
              <a:rPr lang="en-US">
                <a:effectLst/>
                <a:latin typeface="Times New Roman" panose="02020603050405020304" pitchFamily="18" charset="0"/>
                <a:ea typeface="Times New Roman" panose="02020603050405020304" pitchFamily="18" charset="0"/>
              </a:rPr>
              <a:t>. McGraw-Hill Education. </a:t>
            </a:r>
          </a:p>
        </p:txBody>
      </p:sp>
      <p:sp>
        <p:nvSpPr>
          <p:cNvPr id="12" name="Rectangle 11">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558925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C4273B-CBE0-346A-42B1-894C9DE8D2F3}"/>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dirty="0">
                <a:solidFill>
                  <a:schemeClr val="tx1">
                    <a:lumMod val="85000"/>
                    <a:lumOff val="15000"/>
                  </a:schemeClr>
                </a:solidFill>
              </a:rPr>
              <a:t>THANK YOU</a:t>
            </a:r>
          </a:p>
        </p:txBody>
      </p:sp>
      <p:pic>
        <p:nvPicPr>
          <p:cNvPr id="4" name="Picture 3">
            <a:extLst>
              <a:ext uri="{FF2B5EF4-FFF2-40B4-BE49-F238E27FC236}">
                <a16:creationId xmlns:a16="http://schemas.microsoft.com/office/drawing/2014/main" id="{5CE504CD-0266-59ED-4287-59D10802EB6C}"/>
              </a:ext>
            </a:extLst>
          </p:cNvPr>
          <p:cNvPicPr>
            <a:picLocks noChangeAspect="1"/>
          </p:cNvPicPr>
          <p:nvPr/>
        </p:nvPicPr>
        <p:blipFill>
          <a:blip r:embed="rId3">
            <a:extLst>
              <a:ext uri="{837473B0-CC2E-450A-ABE3-18F120FF3D39}">
                <a1611:picAttrSrcUrl xmlns:a1611="http://schemas.microsoft.com/office/drawing/2016/11/main" r:id="rId4"/>
              </a:ext>
            </a:extLst>
          </a:blip>
          <a:srcRect l="27378" r="27378"/>
          <a:stretch/>
        </p:blipFill>
        <p:spPr>
          <a:xfrm>
            <a:off x="-1" y="1"/>
            <a:ext cx="4635315" cy="6857999"/>
          </a:xfrm>
          <a:prstGeom prst="rect">
            <a:avLst/>
          </a:prstGeom>
        </p:spPr>
      </p:pic>
      <p:cxnSp>
        <p:nvCxnSpPr>
          <p:cNvPr id="14" name="Straight Connector 1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3788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5F0F455-9177-B17D-E770-DEDDF97B4CA9}"/>
              </a:ext>
            </a:extLst>
          </p:cNvPr>
          <p:cNvPicPr>
            <a:picLocks noChangeAspect="1"/>
          </p:cNvPicPr>
          <p:nvPr/>
        </p:nvPicPr>
        <p:blipFill rotWithShape="1">
          <a:blip r:embed="rId3">
            <a:duotone>
              <a:schemeClr val="bg2">
                <a:shade val="45000"/>
                <a:satMod val="135000"/>
              </a:schemeClr>
              <a:prstClr val="white"/>
            </a:duotone>
            <a:alphaModFix amt="45000"/>
            <a:extLst>
              <a:ext uri="{837473B0-CC2E-450A-ABE3-18F120FF3D39}">
                <a1611:picAttrSrcUrl xmlns:a1611="http://schemas.microsoft.com/office/drawing/2016/11/main" r:id="rId4"/>
              </a:ext>
            </a:extLst>
          </a:blip>
          <a:srcRect t="7534" b="8196"/>
          <a:stretch/>
        </p:blipFill>
        <p:spPr>
          <a:xfrm>
            <a:off x="20" y="10"/>
            <a:ext cx="12191980" cy="6857990"/>
          </a:xfrm>
          <a:prstGeom prst="rect">
            <a:avLst/>
          </a:prstGeom>
        </p:spPr>
      </p:pic>
      <p:sp>
        <p:nvSpPr>
          <p:cNvPr id="2" name="Title 1">
            <a:extLst>
              <a:ext uri="{FF2B5EF4-FFF2-40B4-BE49-F238E27FC236}">
                <a16:creationId xmlns:a16="http://schemas.microsoft.com/office/drawing/2014/main" id="{AD17D9BC-92A0-79D2-F8F2-DDB071E980C0}"/>
              </a:ext>
            </a:extLst>
          </p:cNvPr>
          <p:cNvSpPr>
            <a:spLocks noGrp="1"/>
          </p:cNvSpPr>
          <p:nvPr>
            <p:ph type="title"/>
          </p:nvPr>
        </p:nvSpPr>
        <p:spPr>
          <a:xfrm>
            <a:off x="1097280" y="286603"/>
            <a:ext cx="10058400" cy="1450757"/>
          </a:xfrm>
        </p:spPr>
        <p:txBody>
          <a:bodyPr>
            <a:normAutofit/>
          </a:bodyPr>
          <a:lstStyle/>
          <a:p>
            <a:r>
              <a:rPr lang="en-US" dirty="0"/>
              <a:t>INTRODUCTION</a:t>
            </a:r>
          </a:p>
        </p:txBody>
      </p:sp>
      <p:cxnSp>
        <p:nvCxnSpPr>
          <p:cNvPr id="29" name="Straight Connector 28">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1157BB3-6ED7-490F-FFB1-155640DB710D}"/>
              </a:ext>
            </a:extLst>
          </p:cNvPr>
          <p:cNvSpPr>
            <a:spLocks noGrp="1"/>
          </p:cNvSpPr>
          <p:nvPr>
            <p:ph idx="1"/>
          </p:nvPr>
        </p:nvSpPr>
        <p:spPr>
          <a:xfrm>
            <a:off x="1097280" y="2108201"/>
            <a:ext cx="10058400" cy="3760891"/>
          </a:xfrm>
        </p:spPr>
        <p:txBody>
          <a:bodyPr>
            <a:normAutofit/>
          </a:bodyPr>
          <a:lstStyle/>
          <a:p>
            <a:pPr>
              <a:buFont typeface="Wingdings" pitchFamily="2" charset="2"/>
              <a:buChar char="Ø"/>
            </a:pPr>
            <a:r>
              <a:rPr lang="en-US" dirty="0"/>
              <a:t>Data on the Air Quality Index (AQI) scores for various cities around the world are included in the dataset. </a:t>
            </a:r>
          </a:p>
          <a:p>
            <a:pPr>
              <a:buFont typeface="Wingdings" pitchFamily="2" charset="2"/>
              <a:buChar char="Ø"/>
            </a:pPr>
            <a:r>
              <a:rPr lang="en-US" dirty="0"/>
              <a:t>Columns identifying the nation and city where the data was gathered, AQI levels, and classifications for various contaminants are all included (CO, ozone, NO2, PM2.5). </a:t>
            </a:r>
          </a:p>
          <a:p>
            <a:pPr>
              <a:buFont typeface="Wingdings" pitchFamily="2" charset="2"/>
              <a:buChar char="Ø"/>
            </a:pPr>
            <a:r>
              <a:rPr lang="en-US" dirty="0"/>
              <a:t>The air quality in various cities throughout the world is analyzed and compared using this data. </a:t>
            </a:r>
          </a:p>
          <a:p>
            <a:pPr>
              <a:buFont typeface="Wingdings" pitchFamily="2" charset="2"/>
              <a:buChar char="Ø"/>
            </a:pPr>
            <a:r>
              <a:rPr lang="en-US" dirty="0"/>
              <a:t>The dataset is used to examine the air quality in different regions of the world and to compare the AQI values for different pollutants (such as CO, ozone, NO2, and PM2.5) across various cities and countries.</a:t>
            </a:r>
          </a:p>
        </p:txBody>
      </p:sp>
      <p:sp>
        <p:nvSpPr>
          <p:cNvPr id="31" name="Rectangle 30">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extBox 5">
            <a:extLst>
              <a:ext uri="{FF2B5EF4-FFF2-40B4-BE49-F238E27FC236}">
                <a16:creationId xmlns:a16="http://schemas.microsoft.com/office/drawing/2014/main" id="{88F945BA-E2F7-A6A2-358A-91F755048117}"/>
              </a:ext>
            </a:extLst>
          </p:cNvPr>
          <p:cNvSpPr txBox="1"/>
          <p:nvPr/>
        </p:nvSpPr>
        <p:spPr>
          <a:xfrm>
            <a:off x="12007270" y="6657945"/>
            <a:ext cx="184730" cy="200055"/>
          </a:xfrm>
          <a:prstGeom prst="rect">
            <a:avLst/>
          </a:prstGeom>
          <a:solidFill>
            <a:srgbClr val="000000"/>
          </a:solidFill>
        </p:spPr>
        <p:txBody>
          <a:bodyPr wrap="none" rtlCol="0">
            <a:spAutoFit/>
          </a:bodyPr>
          <a:lstStyle/>
          <a:p>
            <a:pPr algn="r">
              <a:spcAft>
                <a:spcPts val="600"/>
              </a:spcAft>
            </a:pPr>
            <a:endParaRPr lang="en-US" sz="700" dirty="0">
              <a:solidFill>
                <a:srgbClr val="FFFFFF"/>
              </a:solidFill>
            </a:endParaRPr>
          </a:p>
        </p:txBody>
      </p:sp>
    </p:spTree>
    <p:extLst>
      <p:ext uri="{BB962C8B-B14F-4D97-AF65-F5344CB8AC3E}">
        <p14:creationId xmlns:p14="http://schemas.microsoft.com/office/powerpoint/2010/main" val="1756156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3EBBF4-43FB-4658-B083-4C307796D836}"/>
              </a:ext>
            </a:extLst>
          </p:cNvPr>
          <p:cNvSpPr>
            <a:spLocks noGrp="1"/>
          </p:cNvSpPr>
          <p:nvPr>
            <p:ph type="title"/>
          </p:nvPr>
        </p:nvSpPr>
        <p:spPr>
          <a:xfrm>
            <a:off x="5172074" y="286603"/>
            <a:ext cx="5983605" cy="1450757"/>
          </a:xfrm>
        </p:spPr>
        <p:txBody>
          <a:bodyPr>
            <a:normAutofit/>
          </a:bodyPr>
          <a:lstStyle/>
          <a:p>
            <a:r>
              <a:rPr lang="en-US"/>
              <a:t>EXPLORATORY DATA ANALYSIS</a:t>
            </a:r>
          </a:p>
        </p:txBody>
      </p:sp>
      <p:pic>
        <p:nvPicPr>
          <p:cNvPr id="5" name="Picture 4" descr="Graphs on a display with reflection of office">
            <a:extLst>
              <a:ext uri="{FF2B5EF4-FFF2-40B4-BE49-F238E27FC236}">
                <a16:creationId xmlns:a16="http://schemas.microsoft.com/office/drawing/2014/main" id="{E2063160-CFE3-DD03-B46F-04315E9B43D0}"/>
              </a:ext>
            </a:extLst>
          </p:cNvPr>
          <p:cNvPicPr>
            <a:picLocks noChangeAspect="1"/>
          </p:cNvPicPr>
          <p:nvPr/>
        </p:nvPicPr>
        <p:blipFill rotWithShape="1">
          <a:blip r:embed="rId3"/>
          <a:srcRect l="17714" r="37706" b="-1"/>
          <a:stretch/>
        </p:blipFill>
        <p:spPr>
          <a:xfrm>
            <a:off x="20" y="10"/>
            <a:ext cx="4580077" cy="6857990"/>
          </a:xfrm>
          <a:prstGeom prst="rect">
            <a:avLst/>
          </a:prstGeom>
        </p:spPr>
      </p:pic>
      <p:cxnSp>
        <p:nvCxnSpPr>
          <p:cNvPr id="18" name="Straight Connector 17">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C8A3159-1994-8224-E13A-BF9C97125418}"/>
              </a:ext>
            </a:extLst>
          </p:cNvPr>
          <p:cNvSpPr>
            <a:spLocks noGrp="1"/>
          </p:cNvSpPr>
          <p:nvPr>
            <p:ph idx="1"/>
          </p:nvPr>
        </p:nvSpPr>
        <p:spPr>
          <a:xfrm>
            <a:off x="5172073" y="2108202"/>
            <a:ext cx="6793185" cy="3735038"/>
          </a:xfrm>
        </p:spPr>
        <p:txBody>
          <a:bodyPr>
            <a:normAutofit/>
          </a:bodyPr>
          <a:lstStyle/>
          <a:p>
            <a:pPr>
              <a:buFont typeface="Wingdings" pitchFamily="2" charset="2"/>
              <a:buChar char="Ø"/>
            </a:pPr>
            <a:r>
              <a:rPr lang="en-US" dirty="0"/>
              <a:t>There are 12 columns and 23463 rows. The dataset provides details about country, cities, air quality values and air quality category.</a:t>
            </a:r>
          </a:p>
          <a:p>
            <a:pPr>
              <a:buFont typeface="Wingdings" pitchFamily="2" charset="2"/>
              <a:buChar char="Ø"/>
            </a:pPr>
            <a:r>
              <a:rPr lang="en-US" dirty="0"/>
              <a:t>90% of the time, the AQI for ozone levels in cities falls into the good category and the city's nitrogen dioxide AQI rating is 100% Good Category. </a:t>
            </a:r>
          </a:p>
          <a:p>
            <a:pPr>
              <a:buFont typeface="Wingdings" pitchFamily="2" charset="2"/>
              <a:buChar char="Ø"/>
            </a:pPr>
            <a:r>
              <a:rPr lang="en-US" dirty="0"/>
              <a:t>The highest value of kurtosis is observed in CO, demonstrating the extremely unequal distribution of CO.</a:t>
            </a:r>
          </a:p>
        </p:txBody>
      </p:sp>
    </p:spTree>
    <p:extLst>
      <p:ext uri="{BB962C8B-B14F-4D97-AF65-F5344CB8AC3E}">
        <p14:creationId xmlns:p14="http://schemas.microsoft.com/office/powerpoint/2010/main" val="3342882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F4FAA6B4-BAFB-4474-9B14-DC83A9096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4361CA-7D2E-9FAC-7CB1-E1C8ECB90FE5}"/>
              </a:ext>
            </a:extLst>
          </p:cNvPr>
          <p:cNvSpPr>
            <a:spLocks noGrp="1"/>
          </p:cNvSpPr>
          <p:nvPr>
            <p:ph type="title"/>
          </p:nvPr>
        </p:nvSpPr>
        <p:spPr>
          <a:xfrm>
            <a:off x="1097280" y="286603"/>
            <a:ext cx="10058400" cy="1450757"/>
          </a:xfrm>
        </p:spPr>
        <p:txBody>
          <a:bodyPr>
            <a:normAutofit/>
          </a:bodyPr>
          <a:lstStyle/>
          <a:p>
            <a:r>
              <a:rPr lang="en-US"/>
              <a:t>QUESTIONS EXPLORED</a:t>
            </a:r>
            <a:endParaRPr lang="en-US" dirty="0"/>
          </a:p>
        </p:txBody>
      </p:sp>
      <p:cxnSp>
        <p:nvCxnSpPr>
          <p:cNvPr id="35" name="!!Straight Connector">
            <a:extLst>
              <a:ext uri="{FF2B5EF4-FFF2-40B4-BE49-F238E27FC236}">
                <a16:creationId xmlns:a16="http://schemas.microsoft.com/office/drawing/2014/main" id="{4364CDC3-ADB0-4691-9286-5925F160C2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Content Placeholder 11">
            <a:extLst>
              <a:ext uri="{FF2B5EF4-FFF2-40B4-BE49-F238E27FC236}">
                <a16:creationId xmlns:a16="http://schemas.microsoft.com/office/drawing/2014/main" id="{8EF872FA-8317-BB95-6582-A6B2F4B051AB}"/>
              </a:ext>
            </a:extLst>
          </p:cNvPr>
          <p:cNvSpPr>
            <a:spLocks noGrp="1"/>
          </p:cNvSpPr>
          <p:nvPr>
            <p:ph idx="1"/>
          </p:nvPr>
        </p:nvSpPr>
        <p:spPr>
          <a:xfrm>
            <a:off x="1097280" y="2108201"/>
            <a:ext cx="5575367" cy="3760891"/>
          </a:xfrm>
        </p:spPr>
        <p:txBody>
          <a:bodyPr>
            <a:normAutofit/>
          </a:bodyPr>
          <a:lstStyle/>
          <a:p>
            <a:pPr>
              <a:lnSpc>
                <a:spcPct val="100000"/>
              </a:lnSpc>
            </a:pPr>
            <a:r>
              <a:rPr lang="en-US" b="1">
                <a:effectLst/>
                <a:latin typeface="Calibri" panose="020F0502020204030204" pitchFamily="34" charset="0"/>
                <a:ea typeface="Calibri" panose="020F0502020204030204" pitchFamily="34" charset="0"/>
                <a:cs typeface="Times New Roman" panose="02020603050405020304" pitchFamily="18" charset="0"/>
              </a:rPr>
              <a:t>Question 1</a:t>
            </a:r>
            <a:r>
              <a:rPr lang="en-US">
                <a:effectLst/>
                <a:latin typeface="Calibri" panose="020F0502020204030204" pitchFamily="34" charset="0"/>
                <a:ea typeface="Calibri" panose="020F0502020204030204" pitchFamily="34" charset="0"/>
                <a:cs typeface="Times New Roman" panose="02020603050405020304" pitchFamily="18" charset="0"/>
              </a:rPr>
              <a:t>. Does the air quality values vary across different countries, cities, or AQI categories?</a:t>
            </a:r>
          </a:p>
          <a:p>
            <a:pPr>
              <a:lnSpc>
                <a:spcPct val="100000"/>
              </a:lnSpc>
            </a:pPr>
            <a:r>
              <a:rPr lang="en-US" b="1">
                <a:effectLst/>
                <a:latin typeface="Calibri" panose="020F0502020204030204" pitchFamily="34" charset="0"/>
                <a:ea typeface="Calibri" panose="020F0502020204030204" pitchFamily="34" charset="0"/>
                <a:cs typeface="Times New Roman" panose="02020603050405020304" pitchFamily="18" charset="0"/>
              </a:rPr>
              <a:t>Question 2.</a:t>
            </a:r>
            <a:r>
              <a:rPr lang="en-US">
                <a:effectLst/>
                <a:latin typeface="Calibri" panose="020F0502020204030204" pitchFamily="34" charset="0"/>
                <a:ea typeface="Calibri" panose="020F0502020204030204" pitchFamily="34" charset="0"/>
                <a:cs typeface="Times New Roman" panose="02020603050405020304" pitchFamily="18" charset="0"/>
              </a:rPr>
              <a:t> Are there any significant differences in the air quality values for different types of air pollutants (e.g., CO, Ozone, NO2, PM2.5)?</a:t>
            </a:r>
          </a:p>
          <a:p>
            <a:pPr>
              <a:lnSpc>
                <a:spcPct val="100000"/>
              </a:lnSpc>
            </a:pPr>
            <a:r>
              <a:rPr lang="en-US" b="1">
                <a:effectLst/>
                <a:latin typeface="Calibri" panose="020F0502020204030204" pitchFamily="34" charset="0"/>
                <a:ea typeface="Calibri" panose="020F0502020204030204" pitchFamily="34" charset="0"/>
                <a:cs typeface="Times New Roman" panose="02020603050405020304" pitchFamily="18" charset="0"/>
              </a:rPr>
              <a:t>Question 3</a:t>
            </a:r>
            <a:r>
              <a:rPr lang="en-US">
                <a:effectLst/>
                <a:latin typeface="Calibri" panose="020F0502020204030204" pitchFamily="34" charset="0"/>
                <a:ea typeface="Calibri" panose="020F0502020204030204" pitchFamily="34" charset="0"/>
                <a:cs typeface="Times New Roman" panose="02020603050405020304" pitchFamily="18" charset="0"/>
              </a:rPr>
              <a:t>. Is there a relationship between the air quality values and the observation's country, city, or AQI category?</a:t>
            </a:r>
          </a:p>
          <a:p>
            <a:pPr>
              <a:lnSpc>
                <a:spcPct val="100000"/>
              </a:lnSpc>
            </a:pPr>
            <a:r>
              <a:rPr lang="en-US" b="1">
                <a:effectLst/>
                <a:latin typeface="Calibri" panose="020F0502020204030204" pitchFamily="34" charset="0"/>
                <a:ea typeface="Calibri" panose="020F0502020204030204" pitchFamily="34" charset="0"/>
                <a:cs typeface="Times New Roman" panose="02020603050405020304" pitchFamily="18" charset="0"/>
              </a:rPr>
              <a:t>Question 4</a:t>
            </a:r>
            <a:r>
              <a:rPr lang="en-US">
                <a:effectLst/>
                <a:latin typeface="Calibri" panose="020F0502020204030204" pitchFamily="34" charset="0"/>
                <a:ea typeface="Calibri" panose="020F0502020204030204" pitchFamily="34" charset="0"/>
                <a:cs typeface="Times New Roman" panose="02020603050405020304" pitchFamily="18" charset="0"/>
              </a:rPr>
              <a:t>. Are there any notable trends in the data that could be of interest or concern?</a:t>
            </a:r>
          </a:p>
          <a:p>
            <a:pPr>
              <a:lnSpc>
                <a:spcPct val="100000"/>
              </a:lnSpc>
            </a:pPr>
            <a:endParaRPr lang="en-US"/>
          </a:p>
        </p:txBody>
      </p:sp>
      <p:pic>
        <p:nvPicPr>
          <p:cNvPr id="8" name="Content Placeholder 7" descr="Person with idea concept">
            <a:extLst>
              <a:ext uri="{FF2B5EF4-FFF2-40B4-BE49-F238E27FC236}">
                <a16:creationId xmlns:a16="http://schemas.microsoft.com/office/drawing/2014/main" id="{3F3C1FB6-C08F-144B-246E-3E895E5312D4}"/>
              </a:ext>
            </a:extLst>
          </p:cNvPr>
          <p:cNvPicPr>
            <a:picLocks noChangeAspect="1"/>
          </p:cNvPicPr>
          <p:nvPr/>
        </p:nvPicPr>
        <p:blipFill rotWithShape="1">
          <a:blip r:embed="rId2"/>
          <a:srcRect l="19058" r="13812" b="-3"/>
          <a:stretch/>
        </p:blipFill>
        <p:spPr>
          <a:xfrm>
            <a:off x="7534656" y="2108200"/>
            <a:ext cx="3621024" cy="3600613"/>
          </a:xfrm>
          <a:prstGeom prst="rect">
            <a:avLst/>
          </a:prstGeom>
        </p:spPr>
      </p:pic>
      <p:sp>
        <p:nvSpPr>
          <p:cNvPr id="37" name="Rectangle 36">
            <a:extLst>
              <a:ext uri="{FF2B5EF4-FFF2-40B4-BE49-F238E27FC236}">
                <a16:creationId xmlns:a16="http://schemas.microsoft.com/office/drawing/2014/main" id="{DB148495-5F82-48E2-A76C-C8E1C8949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862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68E1870-2E19-67A4-DA8D-A13BDEB806C4}"/>
              </a:ext>
            </a:extLst>
          </p:cNvPr>
          <p:cNvSpPr>
            <a:spLocks noGrp="1"/>
          </p:cNvSpPr>
          <p:nvPr>
            <p:ph type="title"/>
          </p:nvPr>
        </p:nvSpPr>
        <p:spPr>
          <a:xfrm>
            <a:off x="1097280" y="286603"/>
            <a:ext cx="10058400" cy="1450757"/>
          </a:xfrm>
        </p:spPr>
        <p:txBody>
          <a:bodyPr anchor="ctr">
            <a:normAutofit/>
          </a:bodyPr>
          <a:lstStyle/>
          <a:p>
            <a:r>
              <a:rPr lang="en-US" dirty="0">
                <a:solidFill>
                  <a:srgbClr val="FFFFFF"/>
                </a:solidFill>
              </a:rPr>
              <a:t>FINDINGS</a:t>
            </a:r>
          </a:p>
        </p:txBody>
      </p:sp>
      <p:sp>
        <p:nvSpPr>
          <p:cNvPr id="3" name="Content Placeholder 2">
            <a:extLst>
              <a:ext uri="{FF2B5EF4-FFF2-40B4-BE49-F238E27FC236}">
                <a16:creationId xmlns:a16="http://schemas.microsoft.com/office/drawing/2014/main" id="{3A9FE9ED-A440-31D5-02D4-1D53D0F6D9A5}"/>
              </a:ext>
            </a:extLst>
          </p:cNvPr>
          <p:cNvSpPr>
            <a:spLocks noGrp="1"/>
          </p:cNvSpPr>
          <p:nvPr>
            <p:ph idx="1"/>
          </p:nvPr>
        </p:nvSpPr>
        <p:spPr>
          <a:xfrm>
            <a:off x="1096963" y="3131126"/>
            <a:ext cx="6135110" cy="2737861"/>
          </a:xfrm>
        </p:spPr>
        <p:txBody>
          <a:bodyPr>
            <a:normAutofit/>
          </a:bodyPr>
          <a:lstStyle/>
          <a:p>
            <a:r>
              <a:rPr lang="en-US" dirty="0"/>
              <a:t>1. The value of air quality varies between countries and cities. While some towns and nations have AQI values as high as 500, which the AQI category deems "Hazardous," others have AQI values as low as 20, which the AQI category deems "Good.”</a:t>
            </a:r>
          </a:p>
          <a:p>
            <a:endParaRPr lang="en-US" dirty="0"/>
          </a:p>
        </p:txBody>
      </p:sp>
      <p:sp>
        <p:nvSpPr>
          <p:cNvPr id="12" name="Rectangle 11">
            <a:extLst>
              <a:ext uri="{FF2B5EF4-FFF2-40B4-BE49-F238E27FC236}">
                <a16:creationId xmlns:a16="http://schemas.microsoft.com/office/drawing/2014/main" id="{9B834327-03F1-4931-8261-971373A5A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Chart&#10;&#10;Description automatically generated">
            <a:extLst>
              <a:ext uri="{FF2B5EF4-FFF2-40B4-BE49-F238E27FC236}">
                <a16:creationId xmlns:a16="http://schemas.microsoft.com/office/drawing/2014/main" id="{FB029A4C-478E-F617-F6D7-E2B9EC3340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06482" y="2644947"/>
            <a:ext cx="4412615" cy="3281045"/>
          </a:xfrm>
          <a:prstGeom prst="rect">
            <a:avLst/>
          </a:prstGeom>
          <a:ln>
            <a:solidFill>
              <a:srgbClr val="C00000"/>
            </a:solidFill>
          </a:ln>
        </p:spPr>
      </p:pic>
    </p:spTree>
    <p:extLst>
      <p:ext uri="{BB962C8B-B14F-4D97-AF65-F5344CB8AC3E}">
        <p14:creationId xmlns:p14="http://schemas.microsoft.com/office/powerpoint/2010/main" val="4023209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68E1870-2E19-67A4-DA8D-A13BDEB806C4}"/>
              </a:ext>
            </a:extLst>
          </p:cNvPr>
          <p:cNvSpPr>
            <a:spLocks noGrp="1"/>
          </p:cNvSpPr>
          <p:nvPr>
            <p:ph type="title"/>
          </p:nvPr>
        </p:nvSpPr>
        <p:spPr>
          <a:xfrm>
            <a:off x="1097280" y="286603"/>
            <a:ext cx="10058400" cy="1450757"/>
          </a:xfrm>
        </p:spPr>
        <p:txBody>
          <a:bodyPr anchor="ctr">
            <a:normAutofit/>
          </a:bodyPr>
          <a:lstStyle/>
          <a:p>
            <a:r>
              <a:rPr lang="en-US" dirty="0">
                <a:solidFill>
                  <a:srgbClr val="FFFFFF"/>
                </a:solidFill>
              </a:rPr>
              <a:t>FINDINGS </a:t>
            </a:r>
            <a:r>
              <a:rPr lang="en-US">
                <a:solidFill>
                  <a:srgbClr val="FFFFFF"/>
                </a:solidFill>
              </a:rPr>
              <a:t>contd…</a:t>
            </a:r>
            <a:endParaRPr lang="en-US" dirty="0">
              <a:solidFill>
                <a:srgbClr val="FFFFFF"/>
              </a:solidFill>
            </a:endParaRPr>
          </a:p>
        </p:txBody>
      </p:sp>
      <p:sp>
        <p:nvSpPr>
          <p:cNvPr id="3" name="Content Placeholder 2">
            <a:extLst>
              <a:ext uri="{FF2B5EF4-FFF2-40B4-BE49-F238E27FC236}">
                <a16:creationId xmlns:a16="http://schemas.microsoft.com/office/drawing/2014/main" id="{3A9FE9ED-A440-31D5-02D4-1D53D0F6D9A5}"/>
              </a:ext>
            </a:extLst>
          </p:cNvPr>
          <p:cNvSpPr>
            <a:spLocks noGrp="1"/>
          </p:cNvSpPr>
          <p:nvPr>
            <p:ph idx="1"/>
          </p:nvPr>
        </p:nvSpPr>
        <p:spPr>
          <a:xfrm>
            <a:off x="1096962" y="2576946"/>
            <a:ext cx="10058717" cy="3292042"/>
          </a:xfrm>
        </p:spPr>
        <p:txBody>
          <a:bodyPr>
            <a:normAutofit/>
          </a:bodyPr>
          <a:lstStyle/>
          <a:p>
            <a:r>
              <a:rPr lang="en-US" dirty="0"/>
              <a:t>2. The lower AQI value cities and countries typically have lower levels of air pollutants like ozone, a dangerous chemical.</a:t>
            </a:r>
          </a:p>
          <a:p>
            <a:r>
              <a:rPr lang="en-US" dirty="0"/>
              <a:t>3. Because of their geographic position, temperature, or industrial activity, certain cities or countries have higher air quality values.</a:t>
            </a:r>
          </a:p>
          <a:p>
            <a:r>
              <a:rPr lang="en-US" dirty="0"/>
              <a:t>4. With AQI values of 500, the majority of the cities and nations in the data set have consistently bad air quality. A potential public health problem is also indicated by the fact that several of the observations fall into the "Hazardous" or "Unhealthy" AQI categories.</a:t>
            </a:r>
          </a:p>
        </p:txBody>
      </p:sp>
      <p:sp>
        <p:nvSpPr>
          <p:cNvPr id="12" name="Rectangle 11">
            <a:extLst>
              <a:ext uri="{FF2B5EF4-FFF2-40B4-BE49-F238E27FC236}">
                <a16:creationId xmlns:a16="http://schemas.microsoft.com/office/drawing/2014/main" id="{9B834327-03F1-4931-8261-971373A5A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85906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B77F4B-B33B-1A02-631E-4DB517AB08C7}"/>
              </a:ext>
            </a:extLst>
          </p:cNvPr>
          <p:cNvSpPr>
            <a:spLocks noGrp="1"/>
          </p:cNvSpPr>
          <p:nvPr>
            <p:ph type="title"/>
          </p:nvPr>
        </p:nvSpPr>
        <p:spPr>
          <a:xfrm>
            <a:off x="1096963" y="831548"/>
            <a:ext cx="10058400" cy="2355132"/>
          </a:xfrm>
        </p:spPr>
        <p:txBody>
          <a:bodyPr anchor="b">
            <a:normAutofit/>
          </a:bodyPr>
          <a:lstStyle/>
          <a:p>
            <a:r>
              <a:rPr lang="en-US" sz="7200" dirty="0"/>
              <a:t>NULL AND ALTERNATE HYPOTHESIS</a:t>
            </a:r>
          </a:p>
        </p:txBody>
      </p:sp>
      <p:cxnSp>
        <p:nvCxnSpPr>
          <p:cNvPr id="10" name="Straight Connector 9">
            <a:extLst>
              <a:ext uri="{FF2B5EF4-FFF2-40B4-BE49-F238E27FC236}">
                <a16:creationId xmlns:a16="http://schemas.microsoft.com/office/drawing/2014/main" id="{2253D3D2-93DD-4AE3-9660-D546EF032A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88403" y="3429000"/>
            <a:ext cx="9811512"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EC90A28-3E48-EFC3-10F1-2752707BA2C5}"/>
              </a:ext>
            </a:extLst>
          </p:cNvPr>
          <p:cNvSpPr>
            <a:spLocks noGrp="1"/>
          </p:cNvSpPr>
          <p:nvPr>
            <p:ph idx="1"/>
          </p:nvPr>
        </p:nvSpPr>
        <p:spPr>
          <a:xfrm>
            <a:off x="1096963" y="3671316"/>
            <a:ext cx="10058400" cy="2355132"/>
          </a:xfrm>
        </p:spPr>
        <p:txBody>
          <a:bodyPr anchor="t">
            <a:normAutofit/>
          </a:bodyPr>
          <a:lstStyle/>
          <a:p>
            <a:r>
              <a:rPr lang="en-US" dirty="0"/>
              <a:t>The null hypothesis states that the average AQI value for cities in the United States is not significantly different from the average AQI value for cities in all countries in the dataset, while the alternative hypothesis states that the average AQI value for cities in the United States is significantly different from the average AQI value for cities in all countries.</a:t>
            </a:r>
          </a:p>
        </p:txBody>
      </p:sp>
      <p:sp>
        <p:nvSpPr>
          <p:cNvPr id="12" name="Rectangle 11">
            <a:extLst>
              <a:ext uri="{FF2B5EF4-FFF2-40B4-BE49-F238E27FC236}">
                <a16:creationId xmlns:a16="http://schemas.microsoft.com/office/drawing/2014/main" id="{C8C4A29D-5269-414E-AF71-0B9E9252E2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30651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356D99D-7211-0750-9429-8DD18CF6C0FB}"/>
              </a:ext>
            </a:extLst>
          </p:cNvPr>
          <p:cNvPicPr>
            <a:picLocks noChangeAspect="1"/>
          </p:cNvPicPr>
          <p:nvPr/>
        </p:nvPicPr>
        <p:blipFill rotWithShape="1">
          <a:blip r:embed="rId2"/>
          <a:srcRect/>
          <a:stretch/>
        </p:blipFill>
        <p:spPr>
          <a:xfrm>
            <a:off x="20" y="10"/>
            <a:ext cx="12191980" cy="6857990"/>
          </a:xfrm>
          <a:prstGeom prst="rect">
            <a:avLst/>
          </a:prstGeom>
        </p:spPr>
      </p:pic>
    </p:spTree>
    <p:extLst>
      <p:ext uri="{BB962C8B-B14F-4D97-AF65-F5344CB8AC3E}">
        <p14:creationId xmlns:p14="http://schemas.microsoft.com/office/powerpoint/2010/main" val="3316184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28353A-F9D4-99FF-09CD-190F604726ED}"/>
              </a:ext>
            </a:extLst>
          </p:cNvPr>
          <p:cNvSpPr>
            <a:spLocks noGrp="1"/>
          </p:cNvSpPr>
          <p:nvPr>
            <p:ph type="title"/>
          </p:nvPr>
        </p:nvSpPr>
        <p:spPr>
          <a:xfrm>
            <a:off x="5172074" y="286603"/>
            <a:ext cx="5983605" cy="1450757"/>
          </a:xfrm>
        </p:spPr>
        <p:txBody>
          <a:bodyPr>
            <a:normAutofit/>
          </a:bodyPr>
          <a:lstStyle/>
          <a:p>
            <a:r>
              <a:rPr lang="en-US" dirty="0"/>
              <a:t>RESULT</a:t>
            </a:r>
          </a:p>
        </p:txBody>
      </p:sp>
      <p:pic>
        <p:nvPicPr>
          <p:cNvPr id="5" name="Picture 4" descr="Graph on document with pen">
            <a:extLst>
              <a:ext uri="{FF2B5EF4-FFF2-40B4-BE49-F238E27FC236}">
                <a16:creationId xmlns:a16="http://schemas.microsoft.com/office/drawing/2014/main" id="{3BF32479-E852-164E-700D-8C501A2ABD90}"/>
              </a:ext>
            </a:extLst>
          </p:cNvPr>
          <p:cNvPicPr>
            <a:picLocks noChangeAspect="1"/>
          </p:cNvPicPr>
          <p:nvPr/>
        </p:nvPicPr>
        <p:blipFill rotWithShape="1">
          <a:blip r:embed="rId2"/>
          <a:srcRect l="34572" r="20849" b="-1"/>
          <a:stretch/>
        </p:blipFill>
        <p:spPr>
          <a:xfrm>
            <a:off x="20" y="10"/>
            <a:ext cx="4580077" cy="6857990"/>
          </a:xfrm>
          <a:prstGeom prst="rect">
            <a:avLst/>
          </a:prstGeom>
        </p:spPr>
      </p:pic>
      <p:cxnSp>
        <p:nvCxnSpPr>
          <p:cNvPr id="11" name="Straight Connector 10">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65E7BBA-0917-3B2A-625B-BE769241667A}"/>
              </a:ext>
            </a:extLst>
          </p:cNvPr>
          <p:cNvSpPr>
            <a:spLocks noGrp="1"/>
          </p:cNvSpPr>
          <p:nvPr>
            <p:ph idx="1"/>
          </p:nvPr>
        </p:nvSpPr>
        <p:spPr>
          <a:xfrm>
            <a:off x="5172074" y="2108201"/>
            <a:ext cx="5983606" cy="3760891"/>
          </a:xfrm>
        </p:spPr>
        <p:txBody>
          <a:bodyPr>
            <a:normAutofit/>
          </a:bodyPr>
          <a:lstStyle/>
          <a:p>
            <a:pPr>
              <a:buFont typeface="Wingdings" pitchFamily="2" charset="2"/>
              <a:buChar char="v"/>
            </a:pPr>
            <a:r>
              <a:rPr lang="en-US" sz="1800" dirty="0">
                <a:effectLst/>
                <a:latin typeface="Calibri" panose="020F0502020204030204" pitchFamily="34" charset="0"/>
                <a:ea typeface="Calibri" panose="020F0502020204030204" pitchFamily="34" charset="0"/>
                <a:cs typeface="Times New Roman" panose="02020603050405020304" pitchFamily="18" charset="0"/>
              </a:rPr>
              <a:t>AQI Value is the dependent variable, and the independent variables are CO AQI Value, Ozone AQI Value, NO2 AQI Value, and PM 2.5 Value. </a:t>
            </a:r>
          </a:p>
          <a:p>
            <a:pPr>
              <a:buFont typeface="Wingdings" pitchFamily="2" charset="2"/>
              <a:buChar char="v"/>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null hypothesis states that there is no association between AQI Value and CO AQI Value, whereas the alternative hypothesis states that there is a substantial relationship between these two variables.</a:t>
            </a:r>
          </a:p>
          <a:p>
            <a:pPr>
              <a:buFont typeface="Wingdings" pitchFamily="2" charset="2"/>
              <a:buChar char="v"/>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result indicate that there is strong connection between AQI Value and pollutant AQI Value.</a:t>
            </a:r>
          </a:p>
          <a:p>
            <a:endParaRPr lang="en-US" dirty="0"/>
          </a:p>
        </p:txBody>
      </p:sp>
    </p:spTree>
    <p:extLst>
      <p:ext uri="{BB962C8B-B14F-4D97-AF65-F5344CB8AC3E}">
        <p14:creationId xmlns:p14="http://schemas.microsoft.com/office/powerpoint/2010/main" val="1081930000"/>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Avenir Next LT Pro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venir Next LT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2042</TotalTime>
  <Words>719</Words>
  <Application>Microsoft Macintosh PowerPoint</Application>
  <PresentationFormat>Widescreen</PresentationFormat>
  <Paragraphs>38</Paragraphs>
  <Slides>11</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Avenir Next LT Pro</vt:lpstr>
      <vt:lpstr>Avenir Next LT Pro Light</vt:lpstr>
      <vt:lpstr>Calibri</vt:lpstr>
      <vt:lpstr>Times New Roman</vt:lpstr>
      <vt:lpstr>Wingdings</vt:lpstr>
      <vt:lpstr>RetrospectVTI</vt:lpstr>
      <vt:lpstr>Final Project- Based on Global Air Pollution dataset</vt:lpstr>
      <vt:lpstr>INTRODUCTION</vt:lpstr>
      <vt:lpstr>EXPLORATORY DATA ANALYSIS</vt:lpstr>
      <vt:lpstr>QUESTIONS EXPLORED</vt:lpstr>
      <vt:lpstr>FINDINGS</vt:lpstr>
      <vt:lpstr>FINDINGS contd…</vt:lpstr>
      <vt:lpstr>NULL AND ALTERNATE HYPOTHESIS</vt:lpstr>
      <vt:lpstr>PowerPoint Presentation</vt:lpstr>
      <vt:lpstr>RESULT</vt:lpstr>
      <vt:lpstr>REFRENCES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Based on Global Air Pollution dataset</dc:title>
  <dc:creator>Vartika Joshi</dc:creator>
  <cp:lastModifiedBy>Vartika Joshi</cp:lastModifiedBy>
  <cp:revision>4</cp:revision>
  <dcterms:created xsi:type="dcterms:W3CDTF">2022-12-14T15:05:16Z</dcterms:created>
  <dcterms:modified xsi:type="dcterms:W3CDTF">2022-12-16T02:58:54Z</dcterms:modified>
</cp:coreProperties>
</file>

<file path=docProps/thumbnail.jpeg>
</file>